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17"/>
  </p:notes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640"/>
    <a:srgbClr val="A03123"/>
    <a:srgbClr val="A02A23"/>
    <a:srgbClr val="84B641"/>
    <a:srgbClr val="A02A1D"/>
    <a:srgbClr val="00BDDD"/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77819" autoAdjust="0"/>
  </p:normalViewPr>
  <p:slideViewPr>
    <p:cSldViewPr showGuides="1">
      <p:cViewPr>
        <p:scale>
          <a:sx n="70" d="100"/>
          <a:sy n="70" d="100"/>
        </p:scale>
        <p:origin x="-228" y="-75"/>
      </p:cViewPr>
      <p:guideLst>
        <p:guide orient="horz" pos="144"/>
        <p:guide orient="horz" pos="684"/>
        <p:guide pos="3648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57F8-2C28-4FE9-975F-8BDAE315F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7B41-95A7-4192-977B-3B01CE2E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3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HEIA-FR:  University of Applied Sciences in Fribourg Switzerland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7B41-95A7-4192-977B-3B01CE2E65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7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rotated</a:t>
            </a:r>
            <a:r>
              <a:rPr lang="en-US" baseline="0" dirty="0" smtClean="0"/>
              <a:t> the conference hosts among the three labs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of the conferences have been in March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7B41-95A7-4192-977B-3B01CE2E65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7B41-95A7-4192-977B-3B01CE2E65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5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Thomas Sterling gave the dinner talk in</a:t>
            </a:r>
            <a:r>
              <a:rPr lang="en-US" baseline="0" dirty="0" smtClean="0"/>
              <a:t> 2003, the #1 system on the Top500 list was the Earth Simulator at 36TF – 5 orders of magnitude from </a:t>
            </a:r>
            <a:r>
              <a:rPr lang="en-US" baseline="0" dirty="0" err="1" smtClean="0"/>
              <a:t>Exaflops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7B41-95A7-4192-977B-3B01CE2E65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9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Sterling:  “Programming will be easier [on </a:t>
            </a:r>
            <a:r>
              <a:rPr lang="en-US" dirty="0" err="1" smtClean="0"/>
              <a:t>Exascale</a:t>
            </a:r>
            <a:r>
              <a:rPr lang="en-US" dirty="0" smtClean="0"/>
              <a:t>] …”</a:t>
            </a:r>
          </a:p>
          <a:p>
            <a:endParaRPr lang="en-US" dirty="0" smtClean="0"/>
          </a:p>
          <a:p>
            <a:r>
              <a:rPr lang="en-US" dirty="0" smtClean="0"/>
              <a:t>Dan</a:t>
            </a:r>
            <a:r>
              <a:rPr lang="en-US" baseline="0" dirty="0" smtClean="0"/>
              <a:t> Reed:  “You telephone the local nuclear power plant before you boot the system”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7B41-95A7-4192-977B-3B01CE2E65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 Poole – “Look out, Accelerators are coming”</a:t>
            </a:r>
          </a:p>
          <a:p>
            <a:endParaRPr lang="en-US" dirty="0" smtClean="0"/>
          </a:p>
          <a:p>
            <a:r>
              <a:rPr lang="en-US" dirty="0" err="1" smtClean="0"/>
              <a:t>Schulthess</a:t>
            </a:r>
            <a:r>
              <a:rPr lang="en-US" dirty="0" smtClean="0"/>
              <a:t> – a very nice representation</a:t>
            </a:r>
            <a:r>
              <a:rPr lang="en-US" baseline="0" dirty="0" smtClean="0"/>
              <a:t> on the multidisciplinary team needed to sustain a PF on an application for the Gordon Bell award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7B41-95A7-4192-977B-3B01CE2E65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 Scott – Key issues: Power, resiliency, data</a:t>
            </a:r>
            <a:r>
              <a:rPr lang="en-US" baseline="0" dirty="0" smtClean="0"/>
              <a:t> locality, productivity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Sudip Dosanjh – </a:t>
            </a:r>
            <a:r>
              <a:rPr lang="en-US" baseline="0" dirty="0" err="1" smtClean="0"/>
              <a:t>Exascale</a:t>
            </a:r>
            <a:r>
              <a:rPr lang="en-US" baseline="0" dirty="0" smtClean="0"/>
              <a:t> project plan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7B41-95A7-4192-977B-3B01CE2E65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 Wisniewski – PEZ</a:t>
            </a:r>
          </a:p>
          <a:p>
            <a:endParaRPr lang="en-US" dirty="0" smtClean="0"/>
          </a:p>
          <a:p>
            <a:r>
              <a:rPr lang="en-US" dirty="0" smtClean="0"/>
              <a:t>Steve Plimpton – This year’s winner!</a:t>
            </a:r>
            <a:r>
              <a:rPr lang="en-US" baseline="0" dirty="0" smtClean="0"/>
              <a:t>  Dr. Seuss GF, TF, PF, 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7B41-95A7-4192-977B-3B01CE2E65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28" y="177666"/>
            <a:ext cx="4308540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9" y="1321052"/>
            <a:ext cx="3988721" cy="5678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9" y="4720345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3" t="22476" r="1844"/>
          <a:stretch/>
        </p:blipFill>
        <p:spPr>
          <a:xfrm>
            <a:off x="5791200" y="0"/>
            <a:ext cx="3276600" cy="5079206"/>
          </a:xfrm>
          <a:prstGeom prst="rect">
            <a:avLst/>
          </a:prstGeom>
        </p:spPr>
      </p:pic>
      <p:pic>
        <p:nvPicPr>
          <p:cNvPr id="11" name="Picture 10" descr="OLCF_2014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74" y="4720345"/>
            <a:ext cx="2399055" cy="329184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381548" y="96089"/>
            <a:ext cx="4686252" cy="4228261"/>
            <a:chOff x="4301821" y="493712"/>
            <a:chExt cx="5007644" cy="4518244"/>
          </a:xfrm>
        </p:grpSpPr>
        <p:pic>
          <p:nvPicPr>
            <p:cNvPr id="14" name="Picture 3" descr="\\ORNLData.ornl.gov\Home\Pictures\Image Library One\Computers\Titan\Titan Circle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21" y="493712"/>
              <a:ext cx="3699179" cy="248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\\ORNLData.ornl.gov\Home\Pictures\Climate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927" y="2519812"/>
              <a:ext cx="2492145" cy="249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\\ORNLData.ornl.gov\Home\Pictures\Hackathon 2014-P05488.png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20457"/>
              <a:ext cx="3213465" cy="257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 userDrawn="1"/>
          </p:nvSpPr>
          <p:spPr>
            <a:xfrm>
              <a:off x="4419600" y="493712"/>
              <a:ext cx="2459038" cy="2459038"/>
            </a:xfrm>
            <a:prstGeom prst="ellipse">
              <a:avLst/>
            </a:prstGeom>
            <a:noFill/>
            <a:ln w="38100">
              <a:solidFill>
                <a:srgbClr val="1E7640"/>
              </a:solidFill>
            </a:ln>
            <a:effectLst>
              <a:glow rad="63500">
                <a:schemeClr val="tx1">
                  <a:lumMod val="50000"/>
                  <a:lumOff val="50000"/>
                  <a:alpha val="47000"/>
                </a:schemeClr>
              </a:glo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68708" y="1331912"/>
              <a:ext cx="2459038" cy="2459038"/>
            </a:xfrm>
            <a:prstGeom prst="ellipse">
              <a:avLst/>
            </a:prstGeom>
            <a:noFill/>
            <a:ln w="38100">
              <a:solidFill>
                <a:srgbClr val="1E7640"/>
              </a:solidFill>
            </a:ln>
            <a:effectLst>
              <a:glow rad="63500">
                <a:schemeClr val="tx1">
                  <a:lumMod val="50000"/>
                  <a:lumOff val="50000"/>
                  <a:alpha val="47000"/>
                </a:schemeClr>
              </a:glo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856162" y="2551112"/>
              <a:ext cx="2459038" cy="2459038"/>
            </a:xfrm>
            <a:prstGeom prst="ellipse">
              <a:avLst/>
            </a:prstGeom>
            <a:noFill/>
            <a:ln w="38100">
              <a:solidFill>
                <a:srgbClr val="1E7640"/>
              </a:solidFill>
            </a:ln>
            <a:effectLst>
              <a:glow rad="63500">
                <a:schemeClr val="tx1">
                  <a:lumMod val="50000"/>
                  <a:lumOff val="50000"/>
                  <a:alpha val="47000"/>
                </a:schemeClr>
              </a:glo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183356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082539"/>
            <a:ext cx="8642640" cy="314656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183356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022293"/>
            <a:ext cx="4198258" cy="3206808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022293"/>
            <a:ext cx="4198258" cy="3206808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183356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903514"/>
            <a:ext cx="4192528" cy="61589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1519407"/>
            <a:ext cx="4192528" cy="27559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194175" cy="61589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30292"/>
            <a:ext cx="4194175" cy="27559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183356"/>
            <a:ext cx="3911890" cy="877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5143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51435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LCF_20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4751927"/>
            <a:ext cx="2399055" cy="246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1844"/>
          <a:stretch/>
        </p:blipFill>
        <p:spPr>
          <a:xfrm>
            <a:off x="180976" y="0"/>
            <a:ext cx="8975371" cy="50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183356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3356"/>
            <a:ext cx="82296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4951780"/>
            <a:ext cx="2133600" cy="13411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3/25/2016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" y="49"/>
            <a:ext cx="9143825" cy="5143401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183356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084108"/>
            <a:ext cx="8642640" cy="303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6" y="4884788"/>
            <a:ext cx="21030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4857750"/>
            <a:ext cx="2895600" cy="13692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SOS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Retrospective 3/2016</a:t>
            </a:r>
          </a:p>
        </p:txBody>
      </p:sp>
      <p:pic>
        <p:nvPicPr>
          <p:cNvPr id="10" name="Picture 9" descr="OLCF_2014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04046"/>
            <a:ext cx="2057400" cy="2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7666"/>
            <a:ext cx="4369722" cy="880369"/>
          </a:xfrm>
        </p:spPr>
        <p:txBody>
          <a:bodyPr/>
          <a:lstStyle/>
          <a:p>
            <a:r>
              <a:rPr lang="en-US" dirty="0" smtClean="0"/>
              <a:t>Musings about SOS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Buddy Bland</a:t>
            </a:r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50000"/>
              </a:lnSpc>
            </a:pPr>
            <a:r>
              <a:rPr lang="en-US" sz="1800" dirty="0" smtClean="0"/>
              <a:t>Presented to: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SOS20 Conference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March </a:t>
            </a:r>
            <a:r>
              <a:rPr lang="en-US" sz="1800" dirty="0" smtClean="0"/>
              <a:t>25, </a:t>
            </a:r>
            <a:r>
              <a:rPr lang="en-US" sz="1800" dirty="0" smtClean="0"/>
              <a:t>2016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Asheville, NC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396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4363718"/>
            <a:ext cx="25699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Bill Camp: SOS7- 2003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860" y="183356"/>
            <a:ext cx="8636290" cy="880369"/>
          </a:xfrm>
        </p:spPr>
        <p:txBody>
          <a:bodyPr/>
          <a:lstStyle/>
          <a:p>
            <a:r>
              <a:rPr lang="en-US" dirty="0" smtClean="0"/>
              <a:t>It is interesting to see what we got right and what was a little off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00150"/>
            <a:ext cx="4966874" cy="30111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38553" y="1022292"/>
            <a:ext cx="4458153" cy="353065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Jaguar – 2008</a:t>
            </a:r>
          </a:p>
          <a:p>
            <a:pPr marL="509588" lvl="1"/>
            <a:r>
              <a:rPr lang="en-US" sz="2000" dirty="0" smtClean="0"/>
              <a:t>Sockets: </a:t>
            </a:r>
            <a:r>
              <a:rPr lang="en-US" sz="2000" dirty="0" smtClean="0">
                <a:solidFill>
                  <a:srgbClr val="FF0000"/>
                </a:solidFill>
              </a:rPr>
              <a:t>37,544</a:t>
            </a:r>
          </a:p>
          <a:p>
            <a:pPr marL="509588" lvl="1"/>
            <a:r>
              <a:rPr lang="en-US" sz="2000" dirty="0" smtClean="0"/>
              <a:t>Cores: 150,176 (quad)</a:t>
            </a:r>
          </a:p>
          <a:p>
            <a:pPr marL="509588" lvl="1"/>
            <a:r>
              <a:rPr lang="en-US" sz="2000" dirty="0" smtClean="0"/>
              <a:t>Memory: </a:t>
            </a:r>
            <a:r>
              <a:rPr lang="en-US" sz="2000" dirty="0" smtClean="0">
                <a:solidFill>
                  <a:schemeClr val="accent1"/>
                </a:solidFill>
              </a:rPr>
              <a:t>300 TB</a:t>
            </a:r>
          </a:p>
          <a:p>
            <a:pPr marL="509588" lvl="1"/>
            <a:r>
              <a:rPr lang="en-US" sz="2000" dirty="0" smtClean="0"/>
              <a:t>Disk Capacity: </a:t>
            </a:r>
            <a:r>
              <a:rPr lang="en-US" sz="2000" dirty="0" smtClean="0">
                <a:solidFill>
                  <a:srgbClr val="FF0000"/>
                </a:solidFill>
              </a:rPr>
              <a:t>10 PB</a:t>
            </a:r>
          </a:p>
          <a:p>
            <a:pPr marL="509588" lvl="1"/>
            <a:r>
              <a:rPr lang="en-US" sz="2000" dirty="0" smtClean="0"/>
              <a:t>Disk Bandwidth: </a:t>
            </a:r>
            <a:r>
              <a:rPr lang="en-US" sz="2000" dirty="0" smtClean="0">
                <a:solidFill>
                  <a:srgbClr val="FF0000"/>
                </a:solidFill>
              </a:rPr>
              <a:t>240 GB/s</a:t>
            </a:r>
          </a:p>
          <a:p>
            <a:pPr marL="509588" lvl="1"/>
            <a:r>
              <a:rPr lang="en-US" sz="2000" dirty="0" smtClean="0"/>
              <a:t>Interconnect XC BW: </a:t>
            </a:r>
            <a:r>
              <a:rPr lang="en-US" sz="2000" dirty="0" smtClean="0">
                <a:solidFill>
                  <a:srgbClr val="FF0000"/>
                </a:solidFill>
              </a:rPr>
              <a:t>230 GB/s</a:t>
            </a:r>
          </a:p>
          <a:p>
            <a:pPr marL="509588" lvl="1"/>
            <a:r>
              <a:rPr lang="en-US" sz="2000" dirty="0" smtClean="0"/>
              <a:t>Memory BW: </a:t>
            </a:r>
            <a:r>
              <a:rPr lang="en-US" sz="2000" dirty="0" smtClean="0">
                <a:solidFill>
                  <a:srgbClr val="FF0000"/>
                </a:solidFill>
              </a:rPr>
              <a:t>1 PB/s</a:t>
            </a:r>
          </a:p>
          <a:p>
            <a:pPr marL="509588" lvl="1"/>
            <a:r>
              <a:rPr lang="en-US" sz="2000" dirty="0" smtClean="0"/>
              <a:t>Price: </a:t>
            </a:r>
            <a:r>
              <a:rPr lang="en-US" sz="2000" dirty="0" smtClean="0">
                <a:solidFill>
                  <a:schemeClr val="accent1"/>
                </a:solidFill>
              </a:rPr>
              <a:t>~$100M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2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Presentations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742950"/>
            <a:ext cx="439935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4095750"/>
            <a:ext cx="28648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Dan Reed   SOS10   2006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4363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168" y="4114231"/>
            <a:ext cx="324960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Thomas Sterling  SOS7  2003</a:t>
            </a:r>
          </a:p>
        </p:txBody>
      </p:sp>
    </p:spTree>
    <p:extLst>
      <p:ext uri="{BB962C8B-B14F-4D97-AF65-F5344CB8AC3E}">
        <p14:creationId xmlns:p14="http://schemas.microsoft.com/office/powerpoint/2010/main" val="217362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Presentations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9" t="6063" r="7404" b="25891"/>
          <a:stretch/>
        </p:blipFill>
        <p:spPr bwMode="auto">
          <a:xfrm>
            <a:off x="228600" y="1047750"/>
            <a:ext cx="4158564" cy="3124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7897" y="4400550"/>
            <a:ext cx="292471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Steve Poole  SOS11  2007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057156"/>
            <a:ext cx="4198938" cy="313713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44483" y="4400550"/>
            <a:ext cx="37069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Thomas </a:t>
            </a:r>
            <a:r>
              <a:rPr lang="en-US" dirty="0" err="1" smtClean="0"/>
              <a:t>Schulthess</a:t>
            </a:r>
            <a:r>
              <a:rPr lang="en-US" dirty="0" smtClean="0"/>
              <a:t>  SOS13  2007</a:t>
            </a:r>
          </a:p>
        </p:txBody>
      </p:sp>
    </p:spTree>
    <p:extLst>
      <p:ext uri="{BB962C8B-B14F-4D97-AF65-F5344CB8AC3E}">
        <p14:creationId xmlns:p14="http://schemas.microsoft.com/office/powerpoint/2010/main" val="81036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Presentations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6" y="971550"/>
            <a:ext cx="414760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211318"/>
            <a:ext cx="287771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Steve Scott  SOS13  2009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81" y="1019425"/>
            <a:ext cx="4125119" cy="311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6088" y="4324350"/>
            <a:ext cx="319831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Sudip Dosanjh  SOS14  2010</a:t>
            </a:r>
          </a:p>
        </p:txBody>
      </p:sp>
    </p:spTree>
    <p:extLst>
      <p:ext uri="{BB962C8B-B14F-4D97-AF65-F5344CB8AC3E}">
        <p14:creationId xmlns:p14="http://schemas.microsoft.com/office/powerpoint/2010/main" val="243426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Presentations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9825"/>
            <a:ext cx="3986213" cy="2971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171950"/>
            <a:ext cx="331372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Bob Wisniewski  SOS18 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3407" y="4178359"/>
            <a:ext cx="324960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Steve Plimpton  SOS20  2016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23949"/>
            <a:ext cx="4114800" cy="304075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12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6560" y="819150"/>
            <a:ext cx="8642640" cy="3146561"/>
          </a:xfrm>
        </p:spPr>
        <p:txBody>
          <a:bodyPr/>
          <a:lstStyle/>
          <a:p>
            <a:r>
              <a:rPr lang="en-US" dirty="0" smtClean="0"/>
              <a:t>SOS has been a useful conference series</a:t>
            </a:r>
          </a:p>
          <a:p>
            <a:pPr lvl="1"/>
            <a:r>
              <a:rPr lang="en-US" dirty="0" smtClean="0"/>
              <a:t>Discussions about problems we all will face</a:t>
            </a:r>
          </a:p>
          <a:p>
            <a:pPr lvl="1"/>
            <a:r>
              <a:rPr lang="en-US" dirty="0" smtClean="0"/>
              <a:t>Interesting research areas to help address challenges</a:t>
            </a:r>
          </a:p>
          <a:p>
            <a:pPr lvl="1"/>
            <a:r>
              <a:rPr lang="en-US" dirty="0" smtClean="0"/>
              <a:t>Research in other fields that may apply to HPC</a:t>
            </a:r>
          </a:p>
          <a:p>
            <a:r>
              <a:rPr lang="en-US" dirty="0" smtClean="0"/>
              <a:t>We need a single web site to archive all of the SOS workshop information and presentations so it isn’t so hard to find this stuff!</a:t>
            </a:r>
          </a:p>
          <a:p>
            <a:pPr lvl="1"/>
            <a:r>
              <a:rPr lang="en-US" dirty="0" smtClean="0"/>
              <a:t>Many of the years information is lost – or at least Google doesn’t know about it (same thing)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4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047" y="742950"/>
            <a:ext cx="4198258" cy="3206808"/>
          </a:xfrm>
        </p:spPr>
        <p:txBody>
          <a:bodyPr/>
          <a:lstStyle/>
          <a:p>
            <a:r>
              <a:rPr lang="en-US" sz="1900" dirty="0" smtClean="0"/>
              <a:t>In 1985, a group of pioneers in parallel processing founded the Intel Supercomputer Users Group</a:t>
            </a:r>
          </a:p>
          <a:p>
            <a:r>
              <a:rPr lang="en-US" sz="1900" dirty="0"/>
              <a:t>ISUG </a:t>
            </a:r>
            <a:r>
              <a:rPr lang="en-US" sz="1900" dirty="0" smtClean="0"/>
              <a:t>was </a:t>
            </a:r>
            <a:r>
              <a:rPr lang="en-US" sz="1900" dirty="0"/>
              <a:t>an independently run, non-profit </a:t>
            </a:r>
            <a:r>
              <a:rPr lang="en-US" sz="1900" dirty="0" smtClean="0"/>
              <a:t>organization. </a:t>
            </a:r>
          </a:p>
          <a:p>
            <a:r>
              <a:rPr lang="en-US" sz="1900" dirty="0" smtClean="0"/>
              <a:t>Charter: “To </a:t>
            </a:r>
            <a:r>
              <a:rPr lang="en-US" sz="1900" dirty="0"/>
              <a:t>promote the exchange of information among users of Intel scalable supercomputer products and between the users and the Scalable Systems Division of Intel</a:t>
            </a:r>
            <a:r>
              <a:rPr lang="en-US" sz="1900" dirty="0" smtClean="0"/>
              <a:t>.”</a:t>
            </a:r>
          </a:p>
          <a:p>
            <a:r>
              <a:rPr lang="en-US" sz="1900" dirty="0" smtClean="0"/>
              <a:t>But in 1996, Intel SSD was </a:t>
            </a:r>
            <a:r>
              <a:rPr lang="en-US" sz="1900" dirty="0" smtClean="0"/>
              <a:t>disbanded and the ISUG dissolved.</a:t>
            </a:r>
            <a:endParaRPr lang="en-US" sz="19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666750"/>
            <a:ext cx="4611647" cy="3206808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1900" dirty="0" smtClean="0"/>
              <a:t>In June, 1997, members of the group from Sandia, Oak Ridge, and the Swiss </a:t>
            </a:r>
            <a:r>
              <a:rPr lang="en-US" sz="1900" dirty="0" err="1" smtClean="0"/>
              <a:t>supercompting</a:t>
            </a:r>
            <a:r>
              <a:rPr lang="en-US" sz="1900" dirty="0" smtClean="0"/>
              <a:t> center kicked of the first SOS conference in Santa Fe.</a:t>
            </a:r>
          </a:p>
          <a:p>
            <a:r>
              <a:rPr lang="en-US" sz="1900" dirty="0" smtClean="0"/>
              <a:t>SOS is about the needs of parallel </a:t>
            </a:r>
            <a:r>
              <a:rPr lang="en-US" sz="1900" dirty="0" smtClean="0"/>
              <a:t>clusters and MPP systems </a:t>
            </a:r>
            <a:r>
              <a:rPr lang="en-US" sz="1900" dirty="0" smtClean="0"/>
              <a:t>at scale</a:t>
            </a:r>
            <a:endParaRPr lang="en-US" sz="1900" dirty="0"/>
          </a:p>
        </p:txBody>
      </p:sp>
      <p:pic>
        <p:nvPicPr>
          <p:cNvPr id="6" name="Picture 1" descr="\\ORNLData.ornl.gov\Home\Documents\slides\SOS Workshops\SOS01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"/>
            <a:ext cx="3862347" cy="24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8140" y="2495550"/>
            <a:ext cx="307007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SOS 1 June 1997 Santa Fe</a:t>
            </a:r>
          </a:p>
        </p:txBody>
      </p:sp>
    </p:spTree>
    <p:extLst>
      <p:ext uri="{BB962C8B-B14F-4D97-AF65-F5344CB8AC3E}">
        <p14:creationId xmlns:p14="http://schemas.microsoft.com/office/powerpoint/2010/main" val="277429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SOS Steering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Bill Camp – Sandia</a:t>
            </a:r>
          </a:p>
          <a:p>
            <a:r>
              <a:rPr lang="en-US" sz="2000" dirty="0" smtClean="0"/>
              <a:t>Neil Pundit – Sandia</a:t>
            </a:r>
          </a:p>
          <a:p>
            <a:r>
              <a:rPr lang="en-US" sz="2000" dirty="0" smtClean="0"/>
              <a:t>Al Geist – ORNL</a:t>
            </a:r>
          </a:p>
          <a:p>
            <a:r>
              <a:rPr lang="en-US" sz="2000" dirty="0" smtClean="0"/>
              <a:t>Ralf Gruber – EPFL</a:t>
            </a:r>
          </a:p>
          <a:p>
            <a:r>
              <a:rPr lang="en-US" sz="2000" dirty="0" smtClean="0"/>
              <a:t>Marie-Christine </a:t>
            </a:r>
            <a:r>
              <a:rPr lang="en-US" sz="2000" dirty="0" err="1" smtClean="0"/>
              <a:t>Sawley</a:t>
            </a:r>
            <a:r>
              <a:rPr lang="en-US" sz="2000" dirty="0" smtClean="0"/>
              <a:t> – ETHZ</a:t>
            </a:r>
          </a:p>
          <a:p>
            <a:r>
              <a:rPr lang="en-US" sz="2000" dirty="0" smtClean="0"/>
              <a:t>Pierre </a:t>
            </a:r>
            <a:r>
              <a:rPr lang="en-US" sz="2000" dirty="0" err="1" smtClean="0"/>
              <a:t>Kuonen</a:t>
            </a:r>
            <a:r>
              <a:rPr lang="en-US" sz="2000" dirty="0" smtClean="0"/>
              <a:t> – HEIA-FR</a:t>
            </a:r>
            <a:endParaRPr lang="en-US" sz="2000" dirty="0"/>
          </a:p>
        </p:txBody>
      </p:sp>
      <p:pic>
        <p:nvPicPr>
          <p:cNvPr id="1026" name="Picture 2" descr="C:\Users\aib\Documents\SOS Workshops\SOS10-Grub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t="24118" r="30550" b="20780"/>
          <a:stretch/>
        </p:blipFill>
        <p:spPr bwMode="auto">
          <a:xfrm>
            <a:off x="4310095" y="2266950"/>
            <a:ext cx="143877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ib\Documents\SOS Workshops\SOS10-Pund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0" t="12727" r="35919" b="25302"/>
          <a:stretch/>
        </p:blipFill>
        <p:spPr bwMode="auto">
          <a:xfrm>
            <a:off x="5410201" y="666749"/>
            <a:ext cx="1167948" cy="14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ib\Documents\SOS Workshops\SOS10-Cam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14482" b="18653"/>
          <a:stretch/>
        </p:blipFill>
        <p:spPr bwMode="auto">
          <a:xfrm>
            <a:off x="3886200" y="666750"/>
            <a:ext cx="1143284" cy="14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ib\Documents\SOS Workshops\SOS10-Geis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6" t="26891" r="45455" b="33169"/>
          <a:stretch/>
        </p:blipFill>
        <p:spPr bwMode="auto">
          <a:xfrm>
            <a:off x="6858000" y="666750"/>
            <a:ext cx="1298069" cy="14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ib\Documents\SOS Workshops\SOS10-Sawley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33864" r="69569" b="29419"/>
          <a:stretch/>
        </p:blipFill>
        <p:spPr bwMode="auto">
          <a:xfrm>
            <a:off x="6126710" y="2266950"/>
            <a:ext cx="127123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ib\Documents\SOS Workshops\SOS10-Kuone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4" t="50000" r="10244" b="16682"/>
          <a:stretch/>
        </p:blipFill>
        <p:spPr bwMode="auto">
          <a:xfrm>
            <a:off x="5413613" y="3816255"/>
            <a:ext cx="1228300" cy="12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9447" y="3754118"/>
            <a:ext cx="148015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Pictures from SOS10</a:t>
            </a:r>
          </a:p>
        </p:txBody>
      </p:sp>
    </p:spTree>
    <p:extLst>
      <p:ext uri="{BB962C8B-B14F-4D97-AF65-F5344CB8AC3E}">
        <p14:creationId xmlns:p14="http://schemas.microsoft.com/office/powerpoint/2010/main" val="59154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SOS Conferences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282230"/>
              </p:ext>
            </p:extLst>
          </p:nvPr>
        </p:nvGraphicFramePr>
        <p:xfrm>
          <a:off x="76200" y="742950"/>
          <a:ext cx="3733800" cy="3977274"/>
        </p:xfrm>
        <a:graphic>
          <a:graphicData uri="http://schemas.openxmlformats.org/drawingml/2006/table">
            <a:tbl>
              <a:tblPr/>
              <a:tblGrid>
                <a:gridCol w="572138"/>
                <a:gridCol w="572138"/>
                <a:gridCol w="1060841"/>
                <a:gridCol w="1528683"/>
              </a:tblGrid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Fe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25-27, 1997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SOS2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ORNL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Charleston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30-April 1, 1998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SOS3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CSCS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Villars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22-24, 1999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SOS4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Orleans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9-10, 2000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SOS5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ORNL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Hyannis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23-24, 2001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SOS6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CSCS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Leukerbad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4-6, 2002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SOS7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Durango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4-6, 2003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SOS8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ORNL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Charleston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April 12-14, 2004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SOS9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CSCS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Davos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21-23, 2005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SOS10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Maui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6-9, 2006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SOS11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ORNL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 West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12-14, 2007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SOS12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CSCS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Wildhaus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10-12, 2008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SOS13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Hilton Head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9-12, 2009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SOS14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ORNL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Savannah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8-11, 2010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SOS15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CSCS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Engelberg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14-16, 2011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SOS16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Barbara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12-15, 2012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SOS17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ORNL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Jekyll Island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25-28, 2013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SOS18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CSCS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Moritz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17-20, 2014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SOS19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 City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2-5, 2015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SOS20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ORNL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Asheville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23-25, 2016</a:t>
                      </a:r>
                    </a:p>
                  </a:txBody>
                  <a:tcPr marL="6514" marR="6514" marT="6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49001" y="4400550"/>
            <a:ext cx="300595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SOS 1 June 1997 Santa Fe</a:t>
            </a:r>
          </a:p>
        </p:txBody>
      </p:sp>
      <p:pic>
        <p:nvPicPr>
          <p:cNvPr id="3074" name="Picture 2" descr="C:\Users\aib\Documents\SOS Workshops\SOS01 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47750"/>
            <a:ext cx="49606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8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 have been to some beautiful locations!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70719"/>
            <a:ext cx="2781300" cy="208597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70123"/>
            <a:ext cx="2776537" cy="2082403"/>
          </a:xfrm>
        </p:spPr>
      </p:pic>
      <p:sp>
        <p:nvSpPr>
          <p:cNvPr id="7" name="TextBox 6"/>
          <p:cNvSpPr txBox="1"/>
          <p:nvPr/>
        </p:nvSpPr>
        <p:spPr>
          <a:xfrm>
            <a:off x="381000" y="2800350"/>
            <a:ext cx="239039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SOS 7 2003 Durango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800350"/>
            <a:ext cx="260840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SOS 18 2014 St. Moritz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53" y="666750"/>
            <a:ext cx="2749609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4625" y="2800350"/>
            <a:ext cx="25827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SOS 12 2008 </a:t>
            </a:r>
            <a:r>
              <a:rPr lang="en-US" dirty="0" err="1" smtClean="0"/>
              <a:t>Wildhaus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562350"/>
            <a:ext cx="99257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SOS 10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2006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Maui</a:t>
            </a:r>
          </a:p>
        </p:txBody>
      </p:sp>
      <p:pic>
        <p:nvPicPr>
          <p:cNvPr id="2050" name="Picture 2" descr="C:\Users\aib\Documents\SOS Workshops\SOS10-Maui_Hote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/>
          <a:stretch/>
        </p:blipFill>
        <p:spPr bwMode="auto">
          <a:xfrm>
            <a:off x="1262254" y="3164509"/>
            <a:ext cx="2857500" cy="19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64509"/>
            <a:ext cx="3241408" cy="16322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30337" y="3562350"/>
            <a:ext cx="1167948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SOS 11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2007</a:t>
            </a: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 smtClean="0"/>
              <a:t>Key West</a:t>
            </a:r>
          </a:p>
        </p:txBody>
      </p:sp>
    </p:spTree>
    <p:extLst>
      <p:ext uri="{BB962C8B-B14F-4D97-AF65-F5344CB8AC3E}">
        <p14:creationId xmlns:p14="http://schemas.microsoft.com/office/powerpoint/2010/main" val="143625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heard many interesting talks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048791"/>
            <a:ext cx="4198938" cy="315386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971550"/>
            <a:ext cx="451654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4786" y="4705350"/>
            <a:ext cx="27109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SOS7    Durango    2003</a:t>
            </a:r>
          </a:p>
        </p:txBody>
      </p:sp>
    </p:spTree>
    <p:extLst>
      <p:ext uri="{BB962C8B-B14F-4D97-AF65-F5344CB8AC3E}">
        <p14:creationId xmlns:p14="http://schemas.microsoft.com/office/powerpoint/2010/main" val="394111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have been three tracks for talks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  Computer Systems and Architecture</a:t>
            </a:r>
          </a:p>
          <a:p>
            <a:pPr lvl="1"/>
            <a:r>
              <a:rPr lang="en-US" dirty="0" smtClean="0"/>
              <a:t>We have seen and discussed systems that span Gigaflops, Teraflops, Petaflops, and </a:t>
            </a:r>
            <a:r>
              <a:rPr lang="en-US" dirty="0" err="1" smtClean="0"/>
              <a:t>Exaflops</a:t>
            </a:r>
            <a:endParaRPr lang="en-US" dirty="0" smtClean="0"/>
          </a:p>
          <a:p>
            <a:pPr lvl="1"/>
            <a:r>
              <a:rPr lang="en-US" dirty="0" smtClean="0"/>
              <a:t>Vectors, PIMs, SMPs, Clusters, Thin nodes, Fat Nodes, FPGA, Multi-core, SOC, Many-core, Cell, GPUs</a:t>
            </a:r>
          </a:p>
          <a:p>
            <a:pPr lvl="1"/>
            <a:r>
              <a:rPr lang="en-US" dirty="0" smtClean="0"/>
              <a:t>Memory bandwidth issues have been a common theme</a:t>
            </a:r>
          </a:p>
          <a:p>
            <a:pPr lvl="1"/>
            <a:r>
              <a:rPr lang="en-US" dirty="0" smtClean="0"/>
              <a:t>Power and Cooling constraints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8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have been three tracks for talks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6560" y="742950"/>
            <a:ext cx="8642640" cy="31465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   System Software and Tools</a:t>
            </a:r>
          </a:p>
          <a:p>
            <a:pPr lvl="1"/>
            <a:r>
              <a:rPr lang="en-US" dirty="0" smtClean="0"/>
              <a:t>Message passing models (pre-MPI, Portals, PGAS, etc.)</a:t>
            </a:r>
          </a:p>
          <a:p>
            <a:pPr lvl="1"/>
            <a:r>
              <a:rPr lang="en-US" dirty="0" smtClean="0"/>
              <a:t>Grid Computing</a:t>
            </a:r>
          </a:p>
          <a:p>
            <a:pPr lvl="1"/>
            <a:r>
              <a:rPr lang="en-US" dirty="0" smtClean="0"/>
              <a:t>Operating Systems (LWK, Full OS, Function Shipping)</a:t>
            </a:r>
          </a:p>
          <a:p>
            <a:pPr lvl="1"/>
            <a:r>
              <a:rPr lang="en-US" dirty="0" smtClean="0"/>
              <a:t>Runtime systems</a:t>
            </a:r>
          </a:p>
          <a:p>
            <a:pPr lvl="1"/>
            <a:r>
              <a:rPr lang="en-US" dirty="0"/>
              <a:t>I/O issues, File Systems</a:t>
            </a:r>
          </a:p>
          <a:p>
            <a:pPr lvl="1"/>
            <a:r>
              <a:rPr lang="en-US" dirty="0" smtClean="0"/>
              <a:t>Data Analytics</a:t>
            </a:r>
          </a:p>
          <a:p>
            <a:pPr lvl="1"/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Compilers, Debuggers</a:t>
            </a:r>
          </a:p>
          <a:p>
            <a:pPr lvl="1"/>
            <a:r>
              <a:rPr lang="en-US" dirty="0" smtClean="0"/>
              <a:t>AMR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have been three tracks for talks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   Applications and Performance Tuning</a:t>
            </a:r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Numerical and I/O Libraries</a:t>
            </a:r>
          </a:p>
          <a:p>
            <a:pPr lvl="1"/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Data Motion</a:t>
            </a:r>
          </a:p>
          <a:p>
            <a:pPr lvl="1"/>
            <a:r>
              <a:rPr lang="en-US" dirty="0" smtClean="0"/>
              <a:t>Workflows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83019"/>
      </p:ext>
    </p:extLst>
  </p:cSld>
  <p:clrMapOvr>
    <a:masterClrMapping/>
  </p:clrMapOvr>
</p:sld>
</file>

<file path=ppt/theme/theme1.xml><?xml version="1.0" encoding="utf-8"?>
<a:theme xmlns:a="http://schemas.openxmlformats.org/drawingml/2006/main" name="ORNL OLCF template_140501 final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OLCF template_140501 final</Template>
  <TotalTime>6098</TotalTime>
  <Words>860</Words>
  <Application>Microsoft Office PowerPoint</Application>
  <PresentationFormat>On-screen Show (16:9)</PresentationFormat>
  <Paragraphs>207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ORNL OLCF template_140501 final</vt:lpstr>
      <vt:lpstr>Musings about SOS</vt:lpstr>
      <vt:lpstr>Why SOS?</vt:lpstr>
      <vt:lpstr>SOS Steering Committee</vt:lpstr>
      <vt:lpstr>List of SOS Conferences</vt:lpstr>
      <vt:lpstr>We have been to some beautiful locations!</vt:lpstr>
      <vt:lpstr>And heard many interesting talks</vt:lpstr>
      <vt:lpstr>There have been three tracks for talks</vt:lpstr>
      <vt:lpstr>There have been three tracks for talks</vt:lpstr>
      <vt:lpstr>There have been three tracks for talks</vt:lpstr>
      <vt:lpstr>It is interesting to see what we got right and what was a little off</vt:lpstr>
      <vt:lpstr>Favorite Presentations</vt:lpstr>
      <vt:lpstr>Favorite Presentations</vt:lpstr>
      <vt:lpstr>Favorite Presentations</vt:lpstr>
      <vt:lpstr>Favorite Presentations</vt:lpstr>
      <vt:lpstr>Summary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Bland,  Buddy</dc:creator>
  <cp:lastModifiedBy>Bland, Arthur S Buddy</cp:lastModifiedBy>
  <cp:revision>57</cp:revision>
  <dcterms:created xsi:type="dcterms:W3CDTF">2014-08-06T19:40:39Z</dcterms:created>
  <dcterms:modified xsi:type="dcterms:W3CDTF">2016-03-25T15:05:19Z</dcterms:modified>
</cp:coreProperties>
</file>